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43" autoAdjust="0"/>
  </p:normalViewPr>
  <p:slideViewPr>
    <p:cSldViewPr snapToGrid="0">
      <p:cViewPr>
        <p:scale>
          <a:sx n="81" d="100"/>
          <a:sy n="81" d="100"/>
        </p:scale>
        <p:origin x="52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2/6/2023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2/6/2023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2/6/2023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2/6/2023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2/6/2023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2/6/2023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2/6/2023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2/6/2023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2/6/2023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2/6/2023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2/6/2023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2/6/2023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2/6/2023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bg1">
                <a:lumMod val="75000"/>
                <a:lumOff val="2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onachediordinariorazzismo.org/shoah-porrajmos-labbraccio-delle-due-memorie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udenti.it/topic/ebrei.html" TargetMode="External"/><Relationship Id="rId2" Type="http://schemas.openxmlformats.org/officeDocument/2006/relationships/hyperlink" Target="https://www.studenti.it/topic/repubblica-di-weimar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tudenti.it/topic/germania.html" TargetMode="External"/><Relationship Id="rId4" Type="http://schemas.openxmlformats.org/officeDocument/2006/relationships/hyperlink" Target="https://www.studenti.it/storia-degli-ebrei-origini-caratteristiche-e-religione-del-popolo-ebraico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cyclopedia.ushmm.org/narrative/2689/it" TargetMode="External"/><Relationship Id="rId2" Type="http://schemas.openxmlformats.org/officeDocument/2006/relationships/hyperlink" Target="https://encyclopedia.ushmm.org/narrative/11429/i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cyclopedia.ushmm.org/narrative/2103/it" TargetMode="External"/><Relationship Id="rId5" Type="http://schemas.openxmlformats.org/officeDocument/2006/relationships/hyperlink" Target="https://encyclopedia.ushmm.org/narrative/11545/it" TargetMode="External"/><Relationship Id="rId4" Type="http://schemas.openxmlformats.org/officeDocument/2006/relationships/hyperlink" Target="https://encyclopedia.ushmm.org/narrative/4537/it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nauticareport.it/dettnews.php?idx=6&amp;pg=4443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DBE0FA-101E-5E42-9681-134724A2AB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>
                <a:latin typeface="Arial Black" panose="020B0A04020102020204" pitchFamily="34" charset="0"/>
              </a:rPr>
              <a:t>La Shoah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89AE37C-5096-A512-825B-8FC98BAE33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800" y="3689628"/>
            <a:ext cx="9144000" cy="754025"/>
          </a:xfrm>
        </p:spPr>
        <p:txBody>
          <a:bodyPr/>
          <a:lstStyle/>
          <a:p>
            <a:r>
              <a:rPr lang="it-IT" dirty="0"/>
              <a:t>Romano Luigi Antonio ID</a:t>
            </a:r>
          </a:p>
        </p:txBody>
      </p:sp>
    </p:spTree>
    <p:extLst>
      <p:ext uri="{BB962C8B-B14F-4D97-AF65-F5344CB8AC3E}">
        <p14:creationId xmlns:p14="http://schemas.microsoft.com/office/powerpoint/2010/main" val="819967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A1E674-3D96-E81D-3C12-C3B09C3CB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1CF00335-D900-CE04-8B74-A8E83985A2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62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462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B34062-7951-8749-57B4-2BBB9F39E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5000" spc="-300" dirty="0">
                <a:solidFill>
                  <a:schemeClr val="tx2">
                    <a:lumMod val="50000"/>
                  </a:schemeClr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Arial Black" panose="020B0A04020102020204" pitchFamily="34" charset="0"/>
              </a:rPr>
              <a:t>Il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5000" spc="-300" dirty="0">
                <a:solidFill>
                  <a:schemeClr val="tx2">
                    <a:lumMod val="50000"/>
                  </a:schemeClr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Arial Black" panose="020B0A04020102020204" pitchFamily="34" charset="0"/>
              </a:rPr>
              <a:t>termine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B8F056-1D03-D2EB-3C76-59AA70C08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3355"/>
            <a:ext cx="7171944" cy="46672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3200" dirty="0">
                <a:solidFill>
                  <a:srgbClr val="333333"/>
                </a:solidFill>
                <a:latin typeface="Lora" panose="020B0604020202020204" pitchFamily="2" charset="0"/>
              </a:rPr>
              <a:t>Il termine Shoah viene dall’ebraico.</a:t>
            </a:r>
          </a:p>
          <a:p>
            <a:pPr marL="0" indent="0">
              <a:buNone/>
            </a:pPr>
            <a:r>
              <a:rPr lang="it-IT" sz="3200" dirty="0">
                <a:solidFill>
                  <a:srgbClr val="333333"/>
                </a:solidFill>
                <a:latin typeface="Lora" panose="020B0604020202020204" pitchFamily="2" charset="0"/>
              </a:rPr>
              <a:t>E’ una parola presente diverse volte nella Bibbia ebraica che significa ‘distruzione totale’, ‘devastazione completa’.</a:t>
            </a:r>
          </a:p>
          <a:p>
            <a:pPr marL="0" indent="0">
              <a:buNone/>
            </a:pPr>
            <a:r>
              <a:rPr lang="it-IT" sz="3200" dirty="0">
                <a:solidFill>
                  <a:srgbClr val="333333"/>
                </a:solidFill>
                <a:latin typeface="Lora" panose="020B0604020202020204" pitchFamily="2" charset="0"/>
              </a:rPr>
              <a:t> Alcuni studiosi affermano che la radice sh–a–h in origine significava ‘fare un gran boato’, ‘crollare con un gran rumore’ per poi passare, col tempo, ad indicare il ‘crollare in rovina’.</a:t>
            </a:r>
          </a:p>
        </p:txBody>
      </p:sp>
      <p:pic>
        <p:nvPicPr>
          <p:cNvPr id="1026" name="Picture 2" descr="Verso una nuova pedagogia della memoria della Shoah">
            <a:extLst>
              <a:ext uri="{FF2B5EF4-FFF2-40B4-BE49-F238E27FC236}">
                <a16:creationId xmlns:a16="http://schemas.microsoft.com/office/drawing/2014/main" id="{86225950-5EB0-7539-8904-95A47DFAE1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5" t="2835" r="14437"/>
          <a:stretch/>
        </p:blipFill>
        <p:spPr bwMode="auto">
          <a:xfrm>
            <a:off x="8010144" y="1772984"/>
            <a:ext cx="3839660" cy="440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452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7919C2-7CA4-E8B5-1B4F-236F6B404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5000" spc="-300" dirty="0">
                <a:solidFill>
                  <a:schemeClr val="tx2">
                    <a:lumMod val="50000"/>
                  </a:schemeClr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Arial Black" panose="020B0A04020102020204" pitchFamily="34" charset="0"/>
              </a:rPr>
              <a:t>Il significato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B79C538-B0C6-4B0F-B2C4-29DF93CC5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 fontAlgn="base">
              <a:buNone/>
            </a:pPr>
            <a:r>
              <a:rPr lang="it-IT" sz="12800" dirty="0">
                <a:solidFill>
                  <a:srgbClr val="333333"/>
                </a:solidFill>
                <a:latin typeface="Lora" panose="020B0604020202020204" pitchFamily="2" charset="0"/>
              </a:rPr>
              <a:t>Durante la </a:t>
            </a:r>
            <a:r>
              <a:rPr lang="it-IT" sz="12800" dirty="0">
                <a:solidFill>
                  <a:srgbClr val="333333"/>
                </a:solidFill>
                <a:latin typeface="Lora" panose="020B0604020202020204" pitchFamily="2" charset="0"/>
                <a:hlinkClick r:id="rId2" tooltip="Tutto su Repubblica di Weima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Repubblica di Weimar</a:t>
            </a:r>
            <a:r>
              <a:rPr lang="it-IT" sz="12800" dirty="0">
                <a:solidFill>
                  <a:srgbClr val="333333"/>
                </a:solidFill>
                <a:latin typeface="Lora" panose="020B0604020202020204" pitchFamily="2" charset="0"/>
              </a:rPr>
              <a:t>, dal 1919 in poi, gli </a:t>
            </a:r>
            <a:r>
              <a:rPr lang="it-IT" sz="12800" dirty="0">
                <a:solidFill>
                  <a:srgbClr val="333333"/>
                </a:solidFill>
                <a:latin typeface="Lora" panose="020B0604020202020204" pitchFamily="2" charset="0"/>
                <a:hlinkClick r:id="rId3" tooltip="tutto su ebre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ebrei</a:t>
            </a:r>
            <a:r>
              <a:rPr lang="it-IT" sz="12800" dirty="0">
                <a:solidFill>
                  <a:srgbClr val="333333"/>
                </a:solidFill>
                <a:latin typeface="Lora" panose="020B0604020202020204" pitchFamily="2" charset="0"/>
              </a:rPr>
              <a:t> tedeschi si sentivano tedeschi a tutti gli effetti, erano integrati nella società e molti avevano avuto successo nelle loro attività e si erano arricchiti. Improvvisamente gli </a:t>
            </a:r>
            <a:r>
              <a:rPr lang="it-IT" sz="12800" dirty="0">
                <a:solidFill>
                  <a:srgbClr val="333333"/>
                </a:solidFill>
                <a:latin typeface="Lora" panose="020B0604020202020204" pitchFamily="2" charset="0"/>
                <a:hlinkClick r:id="rId4" tooltip="storia del popolo ebraic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ebrei</a:t>
            </a:r>
            <a:r>
              <a:rPr lang="it-IT" sz="12800" dirty="0">
                <a:solidFill>
                  <a:srgbClr val="333333"/>
                </a:solidFill>
                <a:latin typeface="Lora" panose="020B0604020202020204" pitchFamily="2" charset="0"/>
              </a:rPr>
              <a:t> diventarono un pericoloso </a:t>
            </a:r>
            <a:r>
              <a:rPr lang="it-IT" sz="12800" b="1" dirty="0">
                <a:solidFill>
                  <a:srgbClr val="333333"/>
                </a:solidFill>
                <a:latin typeface="Lora" panose="020B0604020202020204" pitchFamily="2" charset="0"/>
              </a:rPr>
              <a:t>nemico</a:t>
            </a:r>
            <a:r>
              <a:rPr lang="it-IT" sz="12800" dirty="0">
                <a:solidFill>
                  <a:srgbClr val="333333"/>
                </a:solidFill>
                <a:latin typeface="Lora" panose="020B0604020202020204" pitchFamily="2" charset="0"/>
              </a:rPr>
              <a:t> interno, colpevole di molti dei problemi che affliggevano la </a:t>
            </a:r>
            <a:r>
              <a:rPr lang="it-IT" sz="12800" dirty="0">
                <a:solidFill>
                  <a:srgbClr val="333333"/>
                </a:solidFill>
                <a:latin typeface="Lora" panose="020B0604020202020204" pitchFamily="2" charset="0"/>
                <a:hlinkClick r:id="rId5" tooltip="Tutto su Germani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Germania</a:t>
            </a:r>
            <a:r>
              <a:rPr lang="it-IT" sz="12800" dirty="0">
                <a:solidFill>
                  <a:srgbClr val="333333"/>
                </a:solidFill>
                <a:latin typeface="Lora" panose="020B0604020202020204" pitchFamily="2" charset="0"/>
              </a:rPr>
              <a:t>. </a:t>
            </a:r>
          </a:p>
          <a:p>
            <a:pPr marL="0" indent="0" algn="ctr" fontAlgn="base">
              <a:buNone/>
            </a:pPr>
            <a:r>
              <a:rPr lang="it-IT" sz="12800" dirty="0">
                <a:solidFill>
                  <a:srgbClr val="333333"/>
                </a:solidFill>
                <a:latin typeface="Lora" panose="020B0604020202020204" pitchFamily="2" charset="0"/>
              </a:rPr>
              <a:t>Dopo anni di atroci discriminazioni che rendevano la vita impossibile agli ebrei tedeschi, nel 1942 la Germania nazista adoperò spazi, uomini e risorse per mettere in pratica ciò che Hitler aveva definito la “soluzione finale”: </a:t>
            </a:r>
            <a:r>
              <a:rPr lang="it-IT" sz="12800" b="1" dirty="0">
                <a:solidFill>
                  <a:srgbClr val="333333"/>
                </a:solidFill>
                <a:latin typeface="Lora" panose="020B0604020202020204" pitchFamily="2" charset="0"/>
              </a:rPr>
              <a:t>lo sterminio di tutti gli ebrei.  </a:t>
            </a:r>
            <a:r>
              <a:rPr lang="it-IT" sz="3500" b="1" dirty="0">
                <a:solidFill>
                  <a:srgbClr val="333333"/>
                </a:solidFill>
                <a:latin typeface="Lora" panose="020B0604020202020204" pitchFamily="2" charset="0"/>
              </a:rPr>
              <a:t>        </a:t>
            </a:r>
          </a:p>
          <a:p>
            <a:pPr marL="0" indent="0">
              <a:buNone/>
            </a:pPr>
            <a:br>
              <a:rPr lang="it-IT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14625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71560B-DB93-A674-F5D2-565239143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000" y="1303302"/>
            <a:ext cx="10515600" cy="1325563"/>
          </a:xfrm>
        </p:spPr>
        <p:txBody>
          <a:bodyPr>
            <a:noAutofit/>
          </a:bodyPr>
          <a:lstStyle/>
          <a:p>
            <a:r>
              <a:rPr lang="it-IT" spc="-300" dirty="0">
                <a:solidFill>
                  <a:schemeClr val="tx2">
                    <a:lumMod val="50000"/>
                  </a:schemeClr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Arial Black" panose="020B0A04020102020204" pitchFamily="34" charset="0"/>
              </a:rPr>
              <a:t>Perché Hitler </a:t>
            </a:r>
            <a:br>
              <a:rPr lang="it-IT" spc="-300" dirty="0">
                <a:solidFill>
                  <a:schemeClr val="tx2">
                    <a:lumMod val="50000"/>
                  </a:schemeClr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Arial Black" panose="020B0A04020102020204" pitchFamily="34" charset="0"/>
              </a:rPr>
            </a:br>
            <a:r>
              <a:rPr lang="it-IT" spc="-300" dirty="0">
                <a:solidFill>
                  <a:schemeClr val="tx2">
                    <a:lumMod val="50000"/>
                  </a:schemeClr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Arial Black" panose="020B0A04020102020204" pitchFamily="34" charset="0"/>
              </a:rPr>
              <a:t>odiava gli ebrei?</a:t>
            </a:r>
            <a:br>
              <a:rPr lang="it-IT" spc="-300" dirty="0">
                <a:solidFill>
                  <a:schemeClr val="tx2">
                    <a:lumMod val="50000"/>
                  </a:schemeClr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Arial Black" panose="020B0A04020102020204" pitchFamily="34" charset="0"/>
              </a:rPr>
            </a:br>
            <a:endParaRPr lang="it-IT" spc="-300" dirty="0">
              <a:solidFill>
                <a:schemeClr val="tx2">
                  <a:lumMod val="50000"/>
                </a:schemeClr>
              </a:solidFill>
              <a:effectLst>
                <a:outerShdw blurRad="469900" dist="342900" dir="5400000" sy="-20000" rotWithShape="0">
                  <a:prstClr val="black">
                    <a:alpha val="66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AD46D7B-8A9D-91BA-92D8-B31023CEC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2846888"/>
            <a:ext cx="10233800" cy="3712464"/>
          </a:xfrm>
        </p:spPr>
        <p:txBody>
          <a:bodyPr>
            <a:normAutofit/>
          </a:bodyPr>
          <a:lstStyle/>
          <a:p>
            <a:pPr fontAlgn="base"/>
            <a:r>
              <a:rPr lang="it-IT" sz="3200" dirty="0">
                <a:solidFill>
                  <a:srgbClr val="333333"/>
                </a:solidFill>
                <a:latin typeface="Lora" panose="020B0604020202020204" pitchFamily="2" charset="0"/>
              </a:rPr>
              <a:t>Adolf Hitler odiava gli ebrei </a:t>
            </a:r>
            <a:r>
              <a:rPr lang="it-IT" sz="3200" dirty="0" err="1">
                <a:solidFill>
                  <a:srgbClr val="333333"/>
                </a:solidFill>
                <a:latin typeface="Lora" panose="020B0604020202020204" pitchFamily="2" charset="0"/>
              </a:rPr>
              <a:t>perchè</a:t>
            </a:r>
            <a:r>
              <a:rPr lang="it-IT" sz="3200" dirty="0">
                <a:solidFill>
                  <a:srgbClr val="333333"/>
                </a:solidFill>
                <a:latin typeface="Lora" panose="020B0604020202020204" pitchFamily="2" charset="0"/>
              </a:rPr>
              <a:t> li considerava una </a:t>
            </a:r>
            <a:r>
              <a:rPr lang="it-IT" sz="3200" b="1" dirty="0">
                <a:solidFill>
                  <a:srgbClr val="333333"/>
                </a:solidFill>
                <a:latin typeface="Lora" panose="020B0604020202020204" pitchFamily="2" charset="0"/>
              </a:rPr>
              <a:t>razza inferiore </a:t>
            </a:r>
            <a:r>
              <a:rPr lang="it-IT" sz="3200" dirty="0">
                <a:solidFill>
                  <a:srgbClr val="333333"/>
                </a:solidFill>
                <a:latin typeface="Lora" panose="020B0604020202020204" pitchFamily="2" charset="0"/>
              </a:rPr>
              <a:t>rispetto alla </a:t>
            </a:r>
            <a:r>
              <a:rPr lang="it-IT" sz="3200" b="1" dirty="0">
                <a:solidFill>
                  <a:srgbClr val="333333"/>
                </a:solidFill>
                <a:latin typeface="Lora" panose="020B0604020202020204" pitchFamily="2" charset="0"/>
              </a:rPr>
              <a:t>razza ariana</a:t>
            </a:r>
            <a:r>
              <a:rPr lang="it-IT" sz="3200" dirty="0">
                <a:solidFill>
                  <a:srgbClr val="333333"/>
                </a:solidFill>
                <a:latin typeface="Lora" panose="020B0604020202020204" pitchFamily="2" charset="0"/>
              </a:rPr>
              <a:t> a cui appartenevano i tedeschi</a:t>
            </a:r>
          </a:p>
          <a:p>
            <a:pPr fontAlgn="base"/>
            <a:r>
              <a:rPr lang="it-IT" sz="3200" dirty="0">
                <a:solidFill>
                  <a:srgbClr val="333333"/>
                </a:solidFill>
                <a:latin typeface="Lora" panose="020B0604020202020204" pitchFamily="2" charset="0"/>
              </a:rPr>
              <a:t>Erano considerati portatori di malattie e morte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it-IT" sz="3200" dirty="0">
                <a:solidFill>
                  <a:srgbClr val="333333"/>
                </a:solidFill>
                <a:latin typeface="Lora" panose="020B0604020202020204" pitchFamily="2" charset="0"/>
              </a:rPr>
              <a:t>Per Hitler ed i suoi seguaci, gli ebrei incarnavano il male sotto ogni punto di vista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it-IT" sz="3200" dirty="0">
                <a:solidFill>
                  <a:srgbClr val="333333"/>
                </a:solidFill>
                <a:latin typeface="Lora" panose="020B0604020202020204" pitchFamily="2" charset="0"/>
              </a:rPr>
              <a:t>Erano coloro che avevano crocefisso Gesù</a:t>
            </a:r>
          </a:p>
        </p:txBody>
      </p:sp>
      <p:pic>
        <p:nvPicPr>
          <p:cNvPr id="2050" name="Picture 2" descr="Hitler e il Nazismo: storia, ideologia e significato | Studenti.it">
            <a:extLst>
              <a:ext uri="{FF2B5EF4-FFF2-40B4-BE49-F238E27FC236}">
                <a16:creationId xmlns:a16="http://schemas.microsoft.com/office/drawing/2014/main" id="{619542D7-EAC4-B024-6E7F-A9F169DC6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92" y="500062"/>
            <a:ext cx="2959608" cy="234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169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8E4C05-D988-9B9B-5358-011CB52E1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5000" spc="-300" dirty="0">
                <a:solidFill>
                  <a:schemeClr val="tx2">
                    <a:lumMod val="50000"/>
                  </a:schemeClr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Arial Black" panose="020B0A04020102020204" pitchFamily="34" charset="0"/>
              </a:rPr>
              <a:t>Le</a:t>
            </a:r>
            <a:r>
              <a:rPr lang="it-IT" dirty="0"/>
              <a:t> </a:t>
            </a:r>
            <a:r>
              <a:rPr lang="it-IT" sz="5000" spc="-300" dirty="0">
                <a:solidFill>
                  <a:schemeClr val="tx2">
                    <a:lumMod val="50000"/>
                  </a:schemeClr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Arial Black" panose="020B0A04020102020204" pitchFamily="34" charset="0"/>
              </a:rPr>
              <a:t>persecuzioni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6748E0B-0F5B-5B5A-8FBB-B1F6139AB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690688"/>
            <a:ext cx="10233800" cy="4351338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it-IT" sz="2600" dirty="0">
                <a:solidFill>
                  <a:srgbClr val="333333"/>
                </a:solidFill>
                <a:latin typeface="Lora" panose="020B0604020202020204" pitchFamily="2" charset="0"/>
              </a:rPr>
              <a:t>Le persecuzioni contro gli ebrei nella Germania nazista iniziano non appena </a:t>
            </a:r>
            <a:r>
              <a:rPr lang="it-IT" sz="2600" b="1" dirty="0">
                <a:solidFill>
                  <a:srgbClr val="333333"/>
                </a:solidFill>
                <a:latin typeface="Lora" panose="020B0604020202020204" pitchFamily="2" charset="0"/>
              </a:rPr>
              <a:t>Hitler</a:t>
            </a:r>
            <a:r>
              <a:rPr lang="it-IT" sz="2600" dirty="0">
                <a:solidFill>
                  <a:srgbClr val="333333"/>
                </a:solidFill>
                <a:latin typeface="Lora" panose="020B0604020202020204" pitchFamily="2" charset="0"/>
              </a:rPr>
              <a:t> ottiene il potere.   </a:t>
            </a:r>
          </a:p>
          <a:p>
            <a:pPr marL="0" indent="0" algn="ctr" fontAlgn="base">
              <a:buNone/>
            </a:pPr>
            <a:r>
              <a:rPr lang="it-IT" sz="2600" dirty="0">
                <a:solidFill>
                  <a:srgbClr val="333333"/>
                </a:solidFill>
                <a:latin typeface="Lora" panose="020B0604020202020204" pitchFamily="2" charset="0"/>
              </a:rPr>
              <a:t>Nel 1933 iniziano le prime violenze contro gli ebrei in Germania.</a:t>
            </a:r>
          </a:p>
          <a:p>
            <a:pPr marL="0" indent="0" algn="ctr" fontAlgn="base">
              <a:buNone/>
            </a:pPr>
            <a:r>
              <a:rPr lang="it-IT" sz="2600" dirty="0">
                <a:solidFill>
                  <a:srgbClr val="333333"/>
                </a:solidFill>
                <a:latin typeface="Lora" panose="020B0604020202020204" pitchFamily="2" charset="0"/>
              </a:rPr>
              <a:t>Nel 1935 vengono approvate </a:t>
            </a:r>
            <a:r>
              <a:rPr lang="it-IT" sz="2600" b="1" dirty="0">
                <a:solidFill>
                  <a:srgbClr val="333333"/>
                </a:solidFill>
                <a:latin typeface="Lora" panose="020B0604020202020204" pitchFamily="2" charset="0"/>
              </a:rPr>
              <a:t>le leggi di Norimberga</a:t>
            </a:r>
            <a:r>
              <a:rPr lang="it-IT" sz="2600" dirty="0">
                <a:solidFill>
                  <a:srgbClr val="333333"/>
                </a:solidFill>
                <a:latin typeface="Lora" panose="020B0604020202020204" pitchFamily="2" charset="0"/>
              </a:rPr>
              <a:t>, secondo le quali gli ebrei non sono più considerati cittadini tedeschi. </a:t>
            </a:r>
          </a:p>
          <a:p>
            <a:pPr marL="0" indent="0" algn="ctr" fontAlgn="base">
              <a:buNone/>
            </a:pPr>
            <a:r>
              <a:rPr lang="it-IT" sz="2600" dirty="0">
                <a:solidFill>
                  <a:srgbClr val="333333"/>
                </a:solidFill>
                <a:latin typeface="Lora" panose="020B0604020202020204" pitchFamily="2" charset="0"/>
              </a:rPr>
              <a:t>Da questo momento non possono più votare e non possono più sposarsi con cittadini tedeschi. Nei negozi tedeschi spuntano i primi cartelli con scritto </a:t>
            </a:r>
            <a:r>
              <a:rPr lang="it-IT" sz="2600" b="1" dirty="0">
                <a:solidFill>
                  <a:srgbClr val="333333"/>
                </a:solidFill>
                <a:latin typeface="Lora" panose="020B0604020202020204" pitchFamily="2" charset="0"/>
              </a:rPr>
              <a:t>“gli ebrei non possono entrare”. </a:t>
            </a:r>
            <a:r>
              <a:rPr lang="it-IT" sz="2600" dirty="0">
                <a:solidFill>
                  <a:srgbClr val="333333"/>
                </a:solidFill>
                <a:latin typeface="Lora" panose="020B0604020202020204" pitchFamily="2" charset="0"/>
              </a:rPr>
              <a:t>Varie leggi discriminano gli ebrei in vario modo, impedendo loro, di uscire la sera, o di possedere una bicicletta. Viene proibito ai medici, agli avvocati e agli insegnanti ebrei di praticare la propria professione.</a:t>
            </a:r>
            <a:endParaRPr lang="it-IT" sz="2600" dirty="0"/>
          </a:p>
        </p:txBody>
      </p:sp>
    </p:spTree>
    <p:extLst>
      <p:ext uri="{BB962C8B-B14F-4D97-AF65-F5344CB8AC3E}">
        <p14:creationId xmlns:p14="http://schemas.microsoft.com/office/powerpoint/2010/main" val="1233933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FE5370-E738-4EEC-1671-363CBBAE9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5000" spc="-300" dirty="0">
                <a:solidFill>
                  <a:schemeClr val="tx2">
                    <a:lumMod val="50000"/>
                  </a:schemeClr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Arial Black" panose="020B0A04020102020204" pitchFamily="34" charset="0"/>
              </a:rPr>
              <a:t>La Notte dei cristalli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58F0F79-91C5-FB2A-D276-01C6BBC78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3840" y="1128808"/>
            <a:ext cx="4039638" cy="3264028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82903AB-CF23-601B-EC24-ED03284DD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1328"/>
            <a:ext cx="7391400" cy="5541264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it-IT" dirty="0">
                <a:solidFill>
                  <a:srgbClr val="333333"/>
                </a:solidFill>
                <a:latin typeface="Lora" panose="020B0604020202020204" pitchFamily="2" charset="0"/>
              </a:rPr>
              <a:t>Il 9 novembre del 1938 con la</a:t>
            </a:r>
            <a:r>
              <a:rPr lang="it-IT" b="1" dirty="0">
                <a:solidFill>
                  <a:srgbClr val="333333"/>
                </a:solidFill>
                <a:latin typeface="Lora" panose="020B0604020202020204" pitchFamily="2" charset="0"/>
              </a:rPr>
              <a:t> Notte dei cristalli</a:t>
            </a:r>
            <a:r>
              <a:rPr lang="it-IT" dirty="0">
                <a:solidFill>
                  <a:srgbClr val="333333"/>
                </a:solidFill>
                <a:latin typeface="Lora" panose="020B0604020202020204" pitchFamily="2" charset="0"/>
              </a:rPr>
              <a:t>, avviene un gigantesco </a:t>
            </a:r>
            <a:r>
              <a:rPr lang="it-IT" b="1" dirty="0">
                <a:solidFill>
                  <a:srgbClr val="333333"/>
                </a:solidFill>
                <a:latin typeface="Lora" panose="020B0604020202020204" pitchFamily="2" charset="0"/>
              </a:rPr>
              <a:t>pogrom</a:t>
            </a:r>
            <a:r>
              <a:rPr lang="it-IT" dirty="0">
                <a:solidFill>
                  <a:srgbClr val="333333"/>
                </a:solidFill>
                <a:latin typeface="Lora" panose="020B0604020202020204" pitchFamily="2" charset="0"/>
              </a:rPr>
              <a:t> (una sollevazione popolare violenta nei confronti delle comunità ebraiche), durante il quale vengono devastati negozi gestiti da ebrei, sinagoghe e case per tutta la Germania. 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ACFE87F-8518-6AED-AF5B-0AEA4C6570A6}"/>
              </a:ext>
            </a:extLst>
          </p:cNvPr>
          <p:cNvSpPr txBox="1"/>
          <p:nvPr/>
        </p:nvSpPr>
        <p:spPr>
          <a:xfrm>
            <a:off x="838200" y="4669582"/>
            <a:ext cx="1106527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333333"/>
                </a:solidFill>
                <a:latin typeface="Lora" panose="020B0604020202020204" pitchFamily="2" charset="0"/>
              </a:rPr>
              <a:t>Da questo momento la discriminazione si trasforma in persecuzione di massa, spingendo molti ebrei ad emigrare. Secondo Hitler, gli ebrei stavano spingendo i paesi stranieri a muovere guerra alla Germania. </a:t>
            </a:r>
          </a:p>
        </p:txBody>
      </p:sp>
    </p:spTree>
    <p:extLst>
      <p:ext uri="{BB962C8B-B14F-4D97-AF65-F5344CB8AC3E}">
        <p14:creationId xmlns:p14="http://schemas.microsoft.com/office/powerpoint/2010/main" val="102165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B4A625-A6D2-3B7B-841B-B8DCB1028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000" y="31026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it-IT" sz="5600" spc="-300" dirty="0">
                <a:solidFill>
                  <a:schemeClr val="tx2">
                    <a:lumMod val="50000"/>
                  </a:schemeClr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Arial Black" panose="020B0A04020102020204" pitchFamily="34" charset="0"/>
              </a:rPr>
              <a:t>I campi di sterminio e di concentramento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1E16199-EF00-3825-11D5-B60B4BB59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900" y="1789049"/>
            <a:ext cx="10233800" cy="4351338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it-IT" sz="3000" dirty="0">
                <a:solidFill>
                  <a:srgbClr val="333333"/>
                </a:solidFill>
                <a:latin typeface="Lora" panose="020B0604020202020204" pitchFamily="2" charset="0"/>
              </a:rPr>
              <a:t>I Nazisti istituirono i </a:t>
            </a:r>
            <a:r>
              <a:rPr lang="it-IT" sz="3000" dirty="0">
                <a:solidFill>
                  <a:srgbClr val="333333"/>
                </a:solidFill>
                <a:latin typeface="Lora" panose="020B0604020202020204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campi di sterminio</a:t>
            </a:r>
            <a:r>
              <a:rPr lang="it-IT" sz="3000" dirty="0">
                <a:solidFill>
                  <a:srgbClr val="333333"/>
                </a:solidFill>
                <a:latin typeface="Lora" panose="020B0604020202020204" pitchFamily="2" charset="0"/>
              </a:rPr>
              <a:t> per rendere il più efficiente possibile l'assassinio di massa. </a:t>
            </a:r>
          </a:p>
          <a:p>
            <a:pPr marL="0" indent="0" algn="ctr">
              <a:buNone/>
            </a:pPr>
            <a:r>
              <a:rPr lang="it-IT" sz="3000" dirty="0">
                <a:solidFill>
                  <a:srgbClr val="333333"/>
                </a:solidFill>
                <a:latin typeface="Lora" panose="020B0604020202020204" pitchFamily="2" charset="0"/>
              </a:rPr>
              <a:t>Diversamente dai </a:t>
            </a:r>
            <a:r>
              <a:rPr lang="it-IT" sz="3000" dirty="0">
                <a:solidFill>
                  <a:srgbClr val="333333"/>
                </a:solidFill>
                <a:latin typeface="Lora" panose="020B0604020202020204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campi di concentramento</a:t>
            </a:r>
            <a:r>
              <a:rPr lang="it-IT" sz="3000" dirty="0">
                <a:solidFill>
                  <a:srgbClr val="333333"/>
                </a:solidFill>
                <a:latin typeface="Lora" panose="020B0604020202020204" pitchFamily="2" charset="0"/>
              </a:rPr>
              <a:t>, che servivano principalmente come campi di detenzione e di lavoro, i campi di sterminio (anche conosciuti come “campi della morte”) erano quasi esclusivamente vere e proprie “fabbriche di morte”. </a:t>
            </a:r>
          </a:p>
          <a:p>
            <a:pPr marL="0" indent="0" algn="ctr">
              <a:buNone/>
            </a:pPr>
            <a:r>
              <a:rPr lang="it-IT" sz="3000" dirty="0">
                <a:solidFill>
                  <a:srgbClr val="333333"/>
                </a:solidFill>
                <a:latin typeface="Lora" panose="020B0604020202020204" pitchFamily="2" charset="0"/>
              </a:rPr>
              <a:t>Nei campi di sterminio, furono assassinati circa 3 milioni di Ebrei, tramite l’uso di </a:t>
            </a:r>
            <a:r>
              <a:rPr lang="it-IT" sz="3000" dirty="0">
                <a:solidFill>
                  <a:srgbClr val="333333"/>
                </a:solidFill>
                <a:latin typeface="Lora" panose="020B0604020202020204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gas</a:t>
            </a:r>
            <a:r>
              <a:rPr lang="it-IT" sz="3000" dirty="0">
                <a:solidFill>
                  <a:srgbClr val="333333"/>
                </a:solidFill>
                <a:latin typeface="Lora" panose="020B0604020202020204" pitchFamily="2" charset="0"/>
              </a:rPr>
              <a:t> tossico o tramite fucilazione.</a:t>
            </a:r>
          </a:p>
          <a:p>
            <a:pPr marL="0" indent="0" algn="ctr">
              <a:buNone/>
            </a:pPr>
            <a:r>
              <a:rPr lang="it-IT" sz="3000" dirty="0">
                <a:solidFill>
                  <a:srgbClr val="333333"/>
                </a:solidFill>
                <a:latin typeface="Lora" panose="020B0604020202020204" pitchFamily="2" charset="0"/>
              </a:rPr>
              <a:t>Il primo centro di sterminio ad essere realizzato fu quello di </a:t>
            </a:r>
            <a:r>
              <a:rPr lang="it-IT" sz="3000" dirty="0" err="1">
                <a:solidFill>
                  <a:srgbClr val="333333"/>
                </a:solidFill>
                <a:latin typeface="Lora" panose="020B0604020202020204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Chelmno</a:t>
            </a:r>
            <a:r>
              <a:rPr lang="it-IT" sz="3000" dirty="0">
                <a:solidFill>
                  <a:srgbClr val="333333"/>
                </a:solidFill>
                <a:latin typeface="Lora" panose="020B0604020202020204" pitchFamily="2" charset="0"/>
              </a:rPr>
              <a:t>, nel 1941, nella parte della </a:t>
            </a:r>
            <a:r>
              <a:rPr lang="it-IT" sz="3000" dirty="0">
                <a:solidFill>
                  <a:srgbClr val="333333"/>
                </a:solidFill>
                <a:latin typeface="Lora" panose="020B0604020202020204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Polonia</a:t>
            </a:r>
            <a:r>
              <a:rPr lang="it-IT" sz="3000" dirty="0">
                <a:solidFill>
                  <a:srgbClr val="333333"/>
                </a:solidFill>
                <a:latin typeface="Lora" panose="020B0604020202020204" pitchFamily="2" charset="0"/>
              </a:rPr>
              <a:t> annessa alla Germania. I prigionieri, venivano uccisi all’interno di camere a gas mobili, installate su appositi furgoni.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88627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391286-43CC-EF2E-DC8A-6F051C3C0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DE5E47BB-223D-CEAE-3FEC-57587CD41A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33" t="9674" r="1" b="15190"/>
          <a:stretch/>
        </p:blipFill>
        <p:spPr>
          <a:xfrm>
            <a:off x="0" y="-12531"/>
            <a:ext cx="12674282" cy="686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44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F0834D-9CAC-ED73-7136-AC5922876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5000" spc="-300" dirty="0">
                <a:solidFill>
                  <a:schemeClr val="tx2">
                    <a:lumMod val="50000"/>
                  </a:schemeClr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Arial Black" panose="020B0A04020102020204" pitchFamily="34" charset="0"/>
              </a:rPr>
              <a:t>Anna Frank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89F062-D28A-FF25-28A8-386FF2B90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9052"/>
            <a:ext cx="7153656" cy="561441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sz="3000" b="1" dirty="0">
                <a:solidFill>
                  <a:srgbClr val="333333"/>
                </a:solidFill>
                <a:latin typeface="Lora" panose="020B0604020202020204" pitchFamily="2" charset="0"/>
              </a:rPr>
              <a:t>Anne Frank,</a:t>
            </a:r>
            <a:r>
              <a:rPr lang="it-IT" sz="3000" dirty="0">
                <a:solidFill>
                  <a:srgbClr val="333333"/>
                </a:solidFill>
                <a:latin typeface="Lora" panose="020B0604020202020204" pitchFamily="2" charset="0"/>
              </a:rPr>
              <a:t> è stata una ragazza ebrea tedesca, divenuta un simbolo della Shoah per il suo </a:t>
            </a:r>
            <a:r>
              <a:rPr lang="it-IT" sz="3000" b="1" dirty="0">
                <a:solidFill>
                  <a:srgbClr val="333333"/>
                </a:solidFill>
                <a:latin typeface="Lora" panose="020B0604020202020204" pitchFamily="2" charset="0"/>
              </a:rPr>
              <a:t>diario</a:t>
            </a:r>
            <a:r>
              <a:rPr lang="it-IT" sz="3000" dirty="0">
                <a:solidFill>
                  <a:srgbClr val="333333"/>
                </a:solidFill>
                <a:latin typeface="Lora" panose="020B0604020202020204" pitchFamily="2" charset="0"/>
              </a:rPr>
              <a:t> scritto nel periodo in cui lei e la sua famiglia si nascondevano dai nazisti e per la sua tragica morte nel campo di concentramento di Bergen-Belsen. Visse parte della sua vita ad </a:t>
            </a:r>
            <a:r>
              <a:rPr lang="it-IT" sz="3000" dirty="0">
                <a:solidFill>
                  <a:srgbClr val="333333"/>
                </a:solidFill>
                <a:latin typeface="Lora" panose="020B0604020202020204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Amsterdam</a:t>
            </a:r>
            <a:r>
              <a:rPr lang="it-IT" sz="3000" dirty="0">
                <a:solidFill>
                  <a:srgbClr val="333333"/>
                </a:solidFill>
                <a:latin typeface="Lora" panose="020B0604020202020204" pitchFamily="2" charset="0"/>
              </a:rPr>
              <a:t> nei Paesi Bassi, dove la famiglia si era rifugiata dopo l'ascesa al potere dei nazisti in Germania. Fu privata della cittadinanza tedesca nel 1935, divenendo così apolide.</a:t>
            </a:r>
          </a:p>
          <a:p>
            <a:pPr marL="0" indent="0" algn="just">
              <a:buNone/>
            </a:pPr>
            <a:r>
              <a:rPr lang="it-IT" sz="2600" dirty="0">
                <a:solidFill>
                  <a:srgbClr val="333333"/>
                </a:solidFill>
                <a:latin typeface="Lora" panose="020B0604020202020204" pitchFamily="2" charset="0"/>
              </a:rPr>
              <a:t> 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3076" name="Picture 4" descr="Venezia ricorda i 90 anni di Anne Frank con la lettura pubblica del suo  Diario - Vatican News">
            <a:extLst>
              <a:ext uri="{FF2B5EF4-FFF2-40B4-BE49-F238E27FC236}">
                <a16:creationId xmlns:a16="http://schemas.microsoft.com/office/drawing/2014/main" id="{F805A3A1-0FEA-8318-E79B-57F6F3F3BD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41" r="2109"/>
          <a:stretch/>
        </p:blipFill>
        <p:spPr bwMode="auto">
          <a:xfrm>
            <a:off x="8226552" y="1559052"/>
            <a:ext cx="3127248" cy="373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230682"/>
      </p:ext>
    </p:extLst>
  </p:cSld>
  <p:clrMapOvr>
    <a:masterClrMapping/>
  </p:clrMapOvr>
</p:sld>
</file>

<file path=ppt/theme/theme1.xml><?xml version="1.0" encoding="utf-8"?>
<a:theme xmlns:a="http://schemas.openxmlformats.org/drawingml/2006/main" name="Profondità">
  <a:themeElements>
    <a:clrScheme name="Depth">
      <a:dk1>
        <a:sysClr val="windowText" lastClr="000000"/>
      </a:dk1>
      <a:lt1>
        <a:sysClr val="window" lastClr="FFFFFF"/>
      </a:lt1>
      <a:dk2>
        <a:srgbClr val="4E3B30"/>
      </a:dk2>
      <a:lt2>
        <a:srgbClr val="FFDB82"/>
      </a:lt2>
      <a:accent1>
        <a:srgbClr val="F0A22E"/>
      </a:accent1>
      <a:accent2>
        <a:srgbClr val="E4D9B2"/>
      </a:accent2>
      <a:accent3>
        <a:srgbClr val="AA986C"/>
      </a:accent3>
      <a:accent4>
        <a:srgbClr val="8FB977"/>
      </a:accent4>
      <a:accent5>
        <a:srgbClr val="778F9F"/>
      </a:accent5>
      <a:accent6>
        <a:srgbClr val="8A6087"/>
      </a:accent6>
      <a:hlink>
        <a:srgbClr val="AD1F1F"/>
      </a:hlink>
      <a:folHlink>
        <a:srgbClr val="FFC42F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C473073F-34A4-486A-BBA1-2A70AE921E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TM04033923[[fn=Profondità]]</Template>
  <TotalTime>87</TotalTime>
  <Words>662</Words>
  <Application>Microsoft Office PowerPoint</Application>
  <PresentationFormat>Widescreen</PresentationFormat>
  <Paragraphs>31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Corbel</vt:lpstr>
      <vt:lpstr>Georgia</vt:lpstr>
      <vt:lpstr>Lora</vt:lpstr>
      <vt:lpstr>Profondità</vt:lpstr>
      <vt:lpstr>La Shoah</vt:lpstr>
      <vt:lpstr>Il termine </vt:lpstr>
      <vt:lpstr>Il significato</vt:lpstr>
      <vt:lpstr>Perché Hitler  odiava gli ebrei? </vt:lpstr>
      <vt:lpstr>Le persecuzioni</vt:lpstr>
      <vt:lpstr>La Notte dei cristalli</vt:lpstr>
      <vt:lpstr>I campi di sterminio e di concentramento</vt:lpstr>
      <vt:lpstr>Presentazione standard di PowerPoint</vt:lpstr>
      <vt:lpstr>Anna Frank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Shoah</dc:title>
  <dc:creator>Carmen</dc:creator>
  <cp:lastModifiedBy>Carmen</cp:lastModifiedBy>
  <cp:revision>2</cp:revision>
  <dcterms:created xsi:type="dcterms:W3CDTF">2023-02-06T20:26:08Z</dcterms:created>
  <dcterms:modified xsi:type="dcterms:W3CDTF">2023-02-06T22:01:10Z</dcterms:modified>
</cp:coreProperties>
</file>